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460" r:id="rId4"/>
    <p:sldId id="461" r:id="rId5"/>
    <p:sldId id="452" r:id="rId6"/>
    <p:sldId id="454" r:id="rId7"/>
    <p:sldId id="455" r:id="rId8"/>
    <p:sldId id="264" r:id="rId9"/>
    <p:sldId id="329" r:id="rId10"/>
    <p:sldId id="383" r:id="rId11"/>
    <p:sldId id="462" r:id="rId12"/>
    <p:sldId id="371" r:id="rId13"/>
    <p:sldId id="372" r:id="rId14"/>
    <p:sldId id="374" r:id="rId15"/>
    <p:sldId id="375" r:id="rId16"/>
    <p:sldId id="379" r:id="rId17"/>
    <p:sldId id="463" r:id="rId18"/>
    <p:sldId id="4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1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16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</a:t>
            </a:r>
            <a:r>
              <a:rPr lang="en-US" baseline="0" dirty="0"/>
              <a:t> data and everyone trusts </a:t>
            </a:r>
            <a:r>
              <a:rPr lang="en-US" baseline="0" dirty="0" err="1"/>
              <a:t>everone</a:t>
            </a:r>
            <a:r>
              <a:rPr lang="en-US" baseline="0" dirty="0"/>
              <a:t> else without necessarily having the domain-specific expertise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choice along the way changes the results. Early data from </a:t>
            </a:r>
            <a:r>
              <a:rPr lang="en-US" baseline="0" dirty="0" err="1"/>
              <a:t>pyrosequencing</a:t>
            </a:r>
            <a:r>
              <a:rPr lang="en-US" baseline="0" dirty="0"/>
              <a:t> and V1-3, almost all later data collected on </a:t>
            </a:r>
            <a:r>
              <a:rPr lang="en-US" baseline="0" dirty="0" err="1"/>
              <a:t>Illumina</a:t>
            </a:r>
            <a:r>
              <a:rPr lang="en-US" baseline="0" dirty="0"/>
              <a:t> and 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common</a:t>
            </a:r>
            <a:r>
              <a:rPr lang="en-US" baseline="0" dirty="0"/>
              <a:t> to apply open or close OTU picking, to try rarefying or RLE transform, then to use Bray-Curtis, JSD, W and UW </a:t>
            </a:r>
            <a:r>
              <a:rPr lang="en-US" baseline="0" dirty="0" err="1"/>
              <a:t>unifrac</a:t>
            </a:r>
            <a:r>
              <a:rPr lang="en-US" baseline="0" dirty="0"/>
              <a:t> on the same dataset. Results are cherry picked. This is a major source of FP. The </a:t>
            </a:r>
            <a:r>
              <a:rPr lang="en-US" baseline="0" dirty="0" err="1"/>
              <a:t>probabalistic</a:t>
            </a:r>
            <a:r>
              <a:rPr lang="en-US" baseline="0" dirty="0"/>
              <a:t> Bayesian + log-ratio approach is internally consistent and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18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7782-DD4B-B14E-B94A-710E06C6E4FF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F0AC-F2CC-9A44-AB68-B4788346C63E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DE36-5C52-1B43-B15D-8771C5BC5A76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189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663B-0D8E-A849-BED4-E385C3F09BBA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B144-E7F5-9246-8876-CE4FDB6D3C85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3BFC-B781-9147-A178-54E650D7710C}" type="datetime1">
              <a:rPr lang="en-CA" smtClean="0"/>
              <a:t>2021-04-15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7AFE-BB95-6544-ACD1-263AB7F39B9D}" type="datetime1">
              <a:rPr lang="en-CA" smtClean="0"/>
              <a:t>2021-04-15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EFC6-71F2-F840-A91A-9727A94C4D35}" type="datetime1">
              <a:rPr lang="en-CA" smtClean="0"/>
              <a:t>2021-04-15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79F1-3A8A-7D4E-BD29-3B200D22C48D}" type="datetime1">
              <a:rPr lang="en-CA" smtClean="0"/>
              <a:t>2021-04-15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B409-5505-CA4F-89F5-1551AFAD47D0}" type="datetime1">
              <a:rPr lang="en-CA" smtClean="0"/>
              <a:t>2021-04-15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FE54-9B58-5F4A-BDB6-D45D72C486E4}" type="datetime1">
              <a:rPr lang="en-CA" smtClean="0"/>
              <a:t>2021-04-15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C1004-B140-6648-A0BD-C4AE7458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EC2B-B998-284D-9E81-102719770430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8D8F-6297-E94C-A34E-F8496E1E3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Neufeld Lab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loor@uwo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Neufeld Lab Mtg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2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0198-1989-0E4B-BAC2-E932F2B2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A857-E988-AE49-B891-88083262A01A}" type="datetime1">
              <a:rPr lang="en-CA" smtClean="0"/>
              <a:t>2021-04-15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v. </a:t>
            </a:r>
            <a:r>
              <a:rPr lang="en-US" dirty="0" err="1"/>
              <a:t>rAbundance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6073-9AED-164A-A58F-9C38FF7CCC88}" type="datetime1">
              <a:rPr lang="en-CA" smtClean="0"/>
              <a:t>2021-04-15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6941530" y="3073485"/>
            <a:ext cx="32512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variance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20" dirty="0"/>
              <a:t>microbiome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variance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20" dirty="0"/>
              <a:t>RNA-seq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9" y="1770529"/>
            <a:ext cx="3935506" cy="3935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CDA1B-D13A-1545-89FF-F502B7B2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6E8B-E99B-0341-8A57-DFBC93ACD89F}" type="datetime1">
              <a:rPr lang="en-CA" smtClean="0"/>
              <a:t>2021-04-15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10C55-C67E-2D46-95AE-B681D458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3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B64A-F2EB-CB4E-961F-5E50900D1E22}" type="datetime1">
              <a:rPr lang="en-CA" smtClean="0"/>
              <a:t>2021-04-15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2613639" y="5143491"/>
            <a:ext cx="455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7EAE-2BD8-DD45-AA56-6A37106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2392680" y="1781564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5D71-81AA-FC47-A435-7A0088BC6516}" type="datetime1">
              <a:rPr lang="en-CA" smtClean="0"/>
              <a:t>2021-04-15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8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876B-9E0F-3D43-892B-E9164EC8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E5FA-6E6D-A44B-B21B-07995E1D82E9}" type="datetime1">
              <a:rPr lang="en-CA" smtClean="0"/>
              <a:t>2021-04-15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7615" y="5211660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5" y="3628506"/>
            <a:ext cx="3902799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D5F99-C73E-324E-95E1-F165CE3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sequence data are variable</a:t>
            </a:r>
            <a:endParaRPr lang="en-US" b="1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3EA3-2A30-C44A-9F8B-A3B9F5DDF482}" type="datetime1">
              <a:rPr lang="en-CA" smtClean="0"/>
              <a:t>2021-04-15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25772" y="54013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1287A-E08C-6347-BC43-AE0FFA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0" y="1740758"/>
            <a:ext cx="1206500" cy="1701800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93C6ED79-DC4D-6344-B285-266B05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623"/>
          <a:stretch/>
        </p:blipFill>
        <p:spPr>
          <a:xfrm>
            <a:off x="7220523" y="1829706"/>
            <a:ext cx="1108948" cy="1616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8714A3-CF68-0948-AC00-11B6890E1C25}"/>
              </a:ext>
            </a:extLst>
          </p:cNvPr>
          <p:cNvSpPr txBox="1"/>
          <p:nvPr/>
        </p:nvSpPr>
        <p:spPr>
          <a:xfrm>
            <a:off x="9129826" y="3495814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A91CF-9D5B-B641-8DC9-E6D85B680A34}"/>
              </a:ext>
            </a:extLst>
          </p:cNvPr>
          <p:cNvSpPr txBox="1"/>
          <p:nvPr/>
        </p:nvSpPr>
        <p:spPr>
          <a:xfrm>
            <a:off x="7369190" y="3509714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AADF65-58B5-4642-B834-0F30845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523" y="3600383"/>
            <a:ext cx="1231900" cy="166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775D3-5E1D-1241-8080-1D908C6D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450" y="3581057"/>
            <a:ext cx="123190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5C70B2-0E9F-9342-B5C2-8AF272B04FF1}"/>
              </a:ext>
            </a:extLst>
          </p:cNvPr>
          <p:cNvSpPr txBox="1"/>
          <p:nvPr/>
        </p:nvSpPr>
        <p:spPr>
          <a:xfrm>
            <a:off x="2877508" y="1822104"/>
            <a:ext cx="3444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features from same samples from the same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Sequenced on different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get comparable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variability by sampling </a:t>
            </a:r>
            <a:r>
              <a:rPr lang="en-US" dirty="0">
                <a:solidFill>
                  <a:srgbClr val="C00000"/>
                </a:solidFill>
              </a:rPr>
              <a:t>Dirichlet</a:t>
            </a:r>
            <a:r>
              <a:rPr lang="en-US" dirty="0"/>
              <a:t>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Multivariate, constrained balls in an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0180-5D1D-F24B-BCBA-01FB75AA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the 0s!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550" y="1565025"/>
            <a:ext cx="3892065" cy="2653868"/>
          </a:xfrm>
        </p:spPr>
        <p:txBody>
          <a:bodyPr>
            <a:noAutofit/>
          </a:bodyPr>
          <a:lstStyle/>
          <a:p>
            <a:r>
              <a:rPr lang="en-US" sz="2000" dirty="0"/>
              <a:t>0 count can be real – or a non-detect</a:t>
            </a:r>
          </a:p>
          <a:p>
            <a:r>
              <a:rPr lang="en-US" sz="2000" dirty="0"/>
              <a:t>0 count is not 0 probability to detect the count</a:t>
            </a:r>
          </a:p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2C-9B7A-4F47-8375-F766DE22AA0C}" type="datetime1">
              <a:rPr lang="en-CA" smtClean="0"/>
              <a:t>2021-04-15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07" y="281327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4707255" y="562451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8325772" y="54013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97" y="3858177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7024294" y="473528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6078459" y="456008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6062764" y="4973551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65DD-E248-D443-B8BE-D3FB3488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E60-A7EE-A84E-B27F-5DA50118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is worse	- count data are multidimensional lattices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06E82358-8DB2-634B-93CA-0919B2196052}"/>
              </a:ext>
            </a:extLst>
          </p:cNvPr>
          <p:cNvPicPr/>
          <p:nvPr/>
        </p:nvPicPr>
        <p:blipFill rotWithShape="1">
          <a:blip r:embed="rId2"/>
          <a:srcRect t="66566"/>
          <a:stretch/>
        </p:blipFill>
        <p:spPr>
          <a:xfrm>
            <a:off x="3984812" y="1885016"/>
            <a:ext cx="7368988" cy="4607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362DB-8AF9-7A49-9390-E36EC72A79B7}"/>
              </a:ext>
            </a:extLst>
          </p:cNvPr>
          <p:cNvSpPr txBox="1"/>
          <p:nvPr/>
        </p:nvSpPr>
        <p:spPr>
          <a:xfrm>
            <a:off x="304800" y="6311153"/>
            <a:ext cx="197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Lovell NARGB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6C1D4-D1CA-0344-A57F-5646C2B52B45}"/>
              </a:ext>
            </a:extLst>
          </p:cNvPr>
          <p:cNvSpPr txBox="1"/>
          <p:nvPr/>
        </p:nvSpPr>
        <p:spPr>
          <a:xfrm>
            <a:off x="555812" y="2967335"/>
            <a:ext cx="28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Modelled perfect correlation</a:t>
            </a:r>
          </a:p>
          <a:p>
            <a:endParaRPr lang="en-US" dirty="0"/>
          </a:p>
          <a:p>
            <a:r>
              <a:rPr lang="en-US" dirty="0"/>
              <a:t>Effect of lattice on detection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72FE0-2549-E34F-8C57-56E78F79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AB8F-0695-AA40-B3BF-FE78C4E5ABC6}" type="datetime1">
              <a:rPr lang="en-CA" smtClean="0"/>
              <a:t>2021-04-15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B17D9-C88F-5944-B06E-0B12012A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8C25CF-0378-5142-AEAD-EAE6BBF4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1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Uncertainty is not a bad thing as long as you know</a:t>
            </a:r>
          </a:p>
          <a:p>
            <a:pPr lvl="1"/>
            <a:r>
              <a:rPr lang="en-US" dirty="0"/>
              <a:t>A - your data are uncertain</a:t>
            </a:r>
          </a:p>
          <a:p>
            <a:pPr lvl="1"/>
            <a:r>
              <a:rPr lang="en-US" dirty="0"/>
              <a:t>B – the results are therefore uncertain</a:t>
            </a:r>
          </a:p>
          <a:p>
            <a:pPr lvl="1"/>
            <a:r>
              <a:rPr lang="en-US" dirty="0"/>
              <a:t>C – you account for the uncertainty in your interpretation</a:t>
            </a:r>
          </a:p>
          <a:p>
            <a:pPr lvl="1"/>
            <a:r>
              <a:rPr lang="en-US" dirty="0"/>
              <a:t>D – you remember that uncertainty is the default state</a:t>
            </a:r>
          </a:p>
          <a:p>
            <a:pPr lvl="1"/>
            <a:endParaRPr lang="en-US" dirty="0"/>
          </a:p>
          <a:p>
            <a:r>
              <a:rPr lang="en-US" dirty="0"/>
              <a:t>Don’t trust anyone’s results, especially your own because of the RDF</a:t>
            </a:r>
          </a:p>
          <a:p>
            <a:pPr lvl="1"/>
            <a:r>
              <a:rPr lang="en-US" dirty="0"/>
              <a:t>Examine your inbuilt biases on a regular basis</a:t>
            </a:r>
          </a:p>
          <a:p>
            <a:pPr lvl="1"/>
            <a:r>
              <a:rPr lang="en-US" dirty="0"/>
              <a:t>Learn all you can about the methods, wet and dry</a:t>
            </a:r>
          </a:p>
          <a:p>
            <a:pPr lvl="1"/>
            <a:r>
              <a:rPr lang="en-US" dirty="0"/>
              <a:t>Don’t blindly trust something because it is published or ‘that’s the way we do it’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B5AD9-FD40-424D-AECD-86CAF003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3B77-6D52-0C4F-B9D1-B2C4CA1EB2E2}" type="datetime1">
              <a:rPr lang="en-CA" smtClean="0"/>
              <a:t>2021-04-15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2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dirty="0"/>
              <a:t>Motivation</a:t>
            </a:r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730264" y="984288"/>
            <a:ext cx="7804547" cy="537145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dirty="0"/>
              <a:t>Compositional nature of data recognized from start</a:t>
            </a:r>
          </a:p>
          <a:p>
            <a:pPr marL="506730" lvl="1" indent="-293370" defTabSz="394335">
              <a:spcBef>
                <a:spcPts val="800"/>
              </a:spcBef>
              <a:defRPr sz="3072"/>
            </a:pPr>
            <a:r>
              <a:rPr dirty="0"/>
              <a:t>but unknown how to deal with compositional problems</a:t>
            </a:r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dirty="0"/>
              <a:t>Ecology/Microbiology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proportion/relative abundance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rarefaction</a:t>
            </a:r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dirty="0"/>
              <a:t>SAGE/Transcriptome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count normalizations</a:t>
            </a:r>
          </a:p>
          <a:p>
            <a:pPr marL="711200" lvl="2" indent="-284480" defTabSz="394335">
              <a:spcBef>
                <a:spcPts val="800"/>
              </a:spcBef>
              <a:defRPr sz="3072"/>
            </a:pPr>
            <a:r>
              <a:rPr dirty="0"/>
              <a:t>RPKM (Mortazavi: 2008)</a:t>
            </a:r>
          </a:p>
          <a:p>
            <a:pPr marL="711200" lvl="2" indent="-284480" defTabSz="394335">
              <a:spcBef>
                <a:spcPts val="800"/>
              </a:spcBef>
              <a:defRPr sz="3072"/>
            </a:pPr>
            <a:r>
              <a:rPr dirty="0"/>
              <a:t>TPM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scaling normalizations</a:t>
            </a:r>
          </a:p>
          <a:p>
            <a:pPr marL="711200" lvl="2" indent="-284480" defTabSz="394335">
              <a:spcBef>
                <a:spcPts val="800"/>
              </a:spcBef>
              <a:defRPr sz="3072"/>
            </a:pPr>
            <a:r>
              <a:rPr dirty="0"/>
              <a:t>TMM (</a:t>
            </a:r>
            <a:r>
              <a:rPr dirty="0" err="1"/>
              <a:t>edgeR</a:t>
            </a:r>
            <a:r>
              <a:rPr dirty="0"/>
              <a:t> Robinson: 2010) </a:t>
            </a:r>
          </a:p>
          <a:p>
            <a:pPr marL="711200" lvl="2" indent="-284480" defTabSz="394335">
              <a:spcBef>
                <a:spcPts val="800"/>
              </a:spcBef>
              <a:defRPr sz="3072"/>
            </a:pPr>
            <a:r>
              <a:rPr dirty="0"/>
              <a:t>RLE (</a:t>
            </a:r>
            <a:r>
              <a:rPr dirty="0" err="1"/>
              <a:t>DESeq</a:t>
            </a:r>
            <a:r>
              <a:rPr dirty="0"/>
              <a:t>, DESeq2 Anders: 2010)</a:t>
            </a:r>
            <a:endParaRPr lang="en-CA" dirty="0"/>
          </a:p>
          <a:p>
            <a:pPr marL="711200" lvl="2" indent="-284480" defTabSz="394335">
              <a:spcBef>
                <a:spcPts val="800"/>
              </a:spcBef>
              <a:defRPr sz="3072"/>
            </a:pPr>
            <a:r>
              <a:rPr lang="en-CA" dirty="0"/>
              <a:t>SRS (</a:t>
            </a:r>
            <a:r>
              <a:rPr lang="en-CA" dirty="0" err="1"/>
              <a:t>Beule</a:t>
            </a:r>
            <a:r>
              <a:rPr lang="en-CA" dirty="0"/>
              <a:t>, 2020)</a:t>
            </a:r>
            <a:endParaRPr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dirty="0"/>
              <a:t>ratio data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qPCR (</a:t>
            </a:r>
            <a:r>
              <a:rPr dirty="0" err="1"/>
              <a:t>Vandesompele</a:t>
            </a:r>
            <a:r>
              <a:rPr dirty="0"/>
              <a:t> 2002)</a:t>
            </a:r>
          </a:p>
          <a:p>
            <a:pPr marL="497840" lvl="1" indent="-284480" defTabSz="394335">
              <a:spcBef>
                <a:spcPts val="800"/>
              </a:spcBef>
              <a:defRPr sz="3072"/>
            </a:pPr>
            <a:r>
              <a:rPr dirty="0"/>
              <a:t>compositional approaches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l="25043" t="9945" r="22885" b="8732"/>
          <a:stretch>
            <a:fillRect/>
          </a:stretch>
        </p:blipFill>
        <p:spPr>
          <a:xfrm>
            <a:off x="6783469" y="1885848"/>
            <a:ext cx="4615215" cy="4052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86" extrusionOk="0">
                <a:moveTo>
                  <a:pt x="12542" y="0"/>
                </a:moveTo>
                <a:cubicBezTo>
                  <a:pt x="12260" y="0"/>
                  <a:pt x="12229" y="19"/>
                  <a:pt x="12350" y="120"/>
                </a:cubicBezTo>
                <a:cubicBezTo>
                  <a:pt x="12476" y="225"/>
                  <a:pt x="12463" y="252"/>
                  <a:pt x="12240" y="349"/>
                </a:cubicBezTo>
                <a:cubicBezTo>
                  <a:pt x="12101" y="409"/>
                  <a:pt x="11855" y="430"/>
                  <a:pt x="11692" y="395"/>
                </a:cubicBezTo>
                <a:cubicBezTo>
                  <a:pt x="11529" y="360"/>
                  <a:pt x="11392" y="370"/>
                  <a:pt x="11387" y="417"/>
                </a:cubicBezTo>
                <a:cubicBezTo>
                  <a:pt x="11382" y="465"/>
                  <a:pt x="11363" y="706"/>
                  <a:pt x="11344" y="953"/>
                </a:cubicBezTo>
                <a:cubicBezTo>
                  <a:pt x="11294" y="1591"/>
                  <a:pt x="11260" y="1651"/>
                  <a:pt x="10943" y="1651"/>
                </a:cubicBezTo>
                <a:cubicBezTo>
                  <a:pt x="10682" y="1651"/>
                  <a:pt x="10673" y="1662"/>
                  <a:pt x="10824" y="1787"/>
                </a:cubicBezTo>
                <a:cubicBezTo>
                  <a:pt x="10984" y="1921"/>
                  <a:pt x="10983" y="1926"/>
                  <a:pt x="10818" y="2018"/>
                </a:cubicBezTo>
                <a:cubicBezTo>
                  <a:pt x="10725" y="2070"/>
                  <a:pt x="10511" y="2110"/>
                  <a:pt x="10342" y="2106"/>
                </a:cubicBezTo>
                <a:cubicBezTo>
                  <a:pt x="10122" y="2100"/>
                  <a:pt x="9989" y="2162"/>
                  <a:pt x="9874" y="2325"/>
                </a:cubicBezTo>
                <a:cubicBezTo>
                  <a:pt x="9785" y="2450"/>
                  <a:pt x="9681" y="2529"/>
                  <a:pt x="9641" y="2501"/>
                </a:cubicBezTo>
                <a:cubicBezTo>
                  <a:pt x="9601" y="2473"/>
                  <a:pt x="9570" y="2718"/>
                  <a:pt x="9572" y="3046"/>
                </a:cubicBezTo>
                <a:cubicBezTo>
                  <a:pt x="9575" y="3669"/>
                  <a:pt x="9435" y="4027"/>
                  <a:pt x="9254" y="3855"/>
                </a:cubicBezTo>
                <a:cubicBezTo>
                  <a:pt x="9197" y="3802"/>
                  <a:pt x="8556" y="3777"/>
                  <a:pt x="7770" y="3797"/>
                </a:cubicBezTo>
                <a:cubicBezTo>
                  <a:pt x="6046" y="3842"/>
                  <a:pt x="6142" y="3944"/>
                  <a:pt x="6122" y="2051"/>
                </a:cubicBezTo>
                <a:cubicBezTo>
                  <a:pt x="6110" y="914"/>
                  <a:pt x="6129" y="698"/>
                  <a:pt x="6242" y="672"/>
                </a:cubicBezTo>
                <a:cubicBezTo>
                  <a:pt x="6316" y="655"/>
                  <a:pt x="6399" y="573"/>
                  <a:pt x="6428" y="487"/>
                </a:cubicBezTo>
                <a:cubicBezTo>
                  <a:pt x="6468" y="370"/>
                  <a:pt x="6443" y="348"/>
                  <a:pt x="6326" y="404"/>
                </a:cubicBezTo>
                <a:cubicBezTo>
                  <a:pt x="6149" y="487"/>
                  <a:pt x="6088" y="488"/>
                  <a:pt x="5754" y="397"/>
                </a:cubicBezTo>
                <a:cubicBezTo>
                  <a:pt x="5546" y="340"/>
                  <a:pt x="5512" y="361"/>
                  <a:pt x="5512" y="551"/>
                </a:cubicBezTo>
                <a:cubicBezTo>
                  <a:pt x="5512" y="687"/>
                  <a:pt x="5445" y="792"/>
                  <a:pt x="5337" y="824"/>
                </a:cubicBezTo>
                <a:cubicBezTo>
                  <a:pt x="5240" y="853"/>
                  <a:pt x="5161" y="936"/>
                  <a:pt x="5161" y="1009"/>
                </a:cubicBezTo>
                <a:cubicBezTo>
                  <a:pt x="5161" y="1082"/>
                  <a:pt x="5098" y="1183"/>
                  <a:pt x="5021" y="1232"/>
                </a:cubicBezTo>
                <a:cubicBezTo>
                  <a:pt x="4945" y="1280"/>
                  <a:pt x="4888" y="1361"/>
                  <a:pt x="4895" y="1411"/>
                </a:cubicBezTo>
                <a:cubicBezTo>
                  <a:pt x="4911" y="1520"/>
                  <a:pt x="4459" y="2133"/>
                  <a:pt x="3978" y="2656"/>
                </a:cubicBezTo>
                <a:cubicBezTo>
                  <a:pt x="3786" y="2865"/>
                  <a:pt x="3658" y="3069"/>
                  <a:pt x="3693" y="3108"/>
                </a:cubicBezTo>
                <a:cubicBezTo>
                  <a:pt x="3796" y="3225"/>
                  <a:pt x="3587" y="3431"/>
                  <a:pt x="3416" y="3380"/>
                </a:cubicBezTo>
                <a:cubicBezTo>
                  <a:pt x="3217" y="3320"/>
                  <a:pt x="3008" y="3680"/>
                  <a:pt x="2983" y="4126"/>
                </a:cubicBezTo>
                <a:cubicBezTo>
                  <a:pt x="2967" y="4391"/>
                  <a:pt x="2994" y="4449"/>
                  <a:pt x="3119" y="4425"/>
                </a:cubicBezTo>
                <a:cubicBezTo>
                  <a:pt x="3251" y="4400"/>
                  <a:pt x="3274" y="4473"/>
                  <a:pt x="3274" y="4904"/>
                </a:cubicBezTo>
                <a:cubicBezTo>
                  <a:pt x="3274" y="5184"/>
                  <a:pt x="3331" y="5532"/>
                  <a:pt x="3400" y="5679"/>
                </a:cubicBezTo>
                <a:cubicBezTo>
                  <a:pt x="3495" y="5881"/>
                  <a:pt x="3501" y="5975"/>
                  <a:pt x="3424" y="6062"/>
                </a:cubicBezTo>
                <a:cubicBezTo>
                  <a:pt x="3348" y="6148"/>
                  <a:pt x="3347" y="6212"/>
                  <a:pt x="3421" y="6313"/>
                </a:cubicBezTo>
                <a:cubicBezTo>
                  <a:pt x="3495" y="6415"/>
                  <a:pt x="3495" y="6479"/>
                  <a:pt x="3419" y="6565"/>
                </a:cubicBezTo>
                <a:cubicBezTo>
                  <a:pt x="3274" y="6730"/>
                  <a:pt x="3294" y="6888"/>
                  <a:pt x="3442" y="6748"/>
                </a:cubicBezTo>
                <a:cubicBezTo>
                  <a:pt x="3650" y="6552"/>
                  <a:pt x="3710" y="6811"/>
                  <a:pt x="3726" y="7957"/>
                </a:cubicBezTo>
                <a:cubicBezTo>
                  <a:pt x="3734" y="8544"/>
                  <a:pt x="3765" y="9070"/>
                  <a:pt x="3796" y="9127"/>
                </a:cubicBezTo>
                <a:cubicBezTo>
                  <a:pt x="3827" y="9184"/>
                  <a:pt x="3809" y="9326"/>
                  <a:pt x="3754" y="9442"/>
                </a:cubicBezTo>
                <a:cubicBezTo>
                  <a:pt x="3674" y="9611"/>
                  <a:pt x="3686" y="9690"/>
                  <a:pt x="3816" y="9854"/>
                </a:cubicBezTo>
                <a:cubicBezTo>
                  <a:pt x="3953" y="10027"/>
                  <a:pt x="3975" y="10215"/>
                  <a:pt x="3961" y="11144"/>
                </a:cubicBezTo>
                <a:cubicBezTo>
                  <a:pt x="3952" y="11794"/>
                  <a:pt x="3979" y="12208"/>
                  <a:pt x="4027" y="12173"/>
                </a:cubicBezTo>
                <a:cubicBezTo>
                  <a:pt x="4162" y="12079"/>
                  <a:pt x="4227" y="12424"/>
                  <a:pt x="4124" y="12681"/>
                </a:cubicBezTo>
                <a:cubicBezTo>
                  <a:pt x="4058" y="12844"/>
                  <a:pt x="4056" y="12941"/>
                  <a:pt x="4118" y="12984"/>
                </a:cubicBezTo>
                <a:cubicBezTo>
                  <a:pt x="4174" y="13024"/>
                  <a:pt x="4151" y="13116"/>
                  <a:pt x="4058" y="13234"/>
                </a:cubicBezTo>
                <a:cubicBezTo>
                  <a:pt x="3975" y="13337"/>
                  <a:pt x="3880" y="13400"/>
                  <a:pt x="3843" y="13374"/>
                </a:cubicBezTo>
                <a:cubicBezTo>
                  <a:pt x="3731" y="13295"/>
                  <a:pt x="3662" y="13633"/>
                  <a:pt x="3720" y="13983"/>
                </a:cubicBezTo>
                <a:cubicBezTo>
                  <a:pt x="3765" y="14259"/>
                  <a:pt x="3735" y="14357"/>
                  <a:pt x="3535" y="14568"/>
                </a:cubicBezTo>
                <a:cubicBezTo>
                  <a:pt x="3322" y="14793"/>
                  <a:pt x="3300" y="14873"/>
                  <a:pt x="3337" y="15309"/>
                </a:cubicBezTo>
                <a:cubicBezTo>
                  <a:pt x="3388" y="15912"/>
                  <a:pt x="3207" y="16980"/>
                  <a:pt x="3061" y="16942"/>
                </a:cubicBezTo>
                <a:cubicBezTo>
                  <a:pt x="2985" y="16923"/>
                  <a:pt x="2972" y="17035"/>
                  <a:pt x="3013" y="17346"/>
                </a:cubicBezTo>
                <a:cubicBezTo>
                  <a:pt x="3073" y="17803"/>
                  <a:pt x="2933" y="18061"/>
                  <a:pt x="2625" y="18064"/>
                </a:cubicBezTo>
                <a:cubicBezTo>
                  <a:pt x="2543" y="18065"/>
                  <a:pt x="2483" y="18150"/>
                  <a:pt x="2483" y="18266"/>
                </a:cubicBezTo>
                <a:cubicBezTo>
                  <a:pt x="2481" y="18430"/>
                  <a:pt x="2432" y="18460"/>
                  <a:pt x="2203" y="18435"/>
                </a:cubicBezTo>
                <a:cubicBezTo>
                  <a:pt x="1995" y="18413"/>
                  <a:pt x="1900" y="18457"/>
                  <a:pt x="1828" y="18610"/>
                </a:cubicBezTo>
                <a:cubicBezTo>
                  <a:pt x="1775" y="18723"/>
                  <a:pt x="1678" y="18815"/>
                  <a:pt x="1615" y="18815"/>
                </a:cubicBezTo>
                <a:cubicBezTo>
                  <a:pt x="1476" y="18815"/>
                  <a:pt x="1027" y="19271"/>
                  <a:pt x="1092" y="19345"/>
                </a:cubicBezTo>
                <a:cubicBezTo>
                  <a:pt x="1118" y="19374"/>
                  <a:pt x="1055" y="19448"/>
                  <a:pt x="954" y="19510"/>
                </a:cubicBezTo>
                <a:cubicBezTo>
                  <a:pt x="600" y="19725"/>
                  <a:pt x="733" y="19913"/>
                  <a:pt x="1239" y="19913"/>
                </a:cubicBezTo>
                <a:cubicBezTo>
                  <a:pt x="1623" y="19913"/>
                  <a:pt x="1743" y="19869"/>
                  <a:pt x="1911" y="19667"/>
                </a:cubicBezTo>
                <a:cubicBezTo>
                  <a:pt x="2023" y="19531"/>
                  <a:pt x="2146" y="19442"/>
                  <a:pt x="2184" y="19469"/>
                </a:cubicBezTo>
                <a:cubicBezTo>
                  <a:pt x="2258" y="19521"/>
                  <a:pt x="2392" y="19327"/>
                  <a:pt x="2394" y="19164"/>
                </a:cubicBezTo>
                <a:cubicBezTo>
                  <a:pt x="2396" y="19042"/>
                  <a:pt x="3669" y="19025"/>
                  <a:pt x="3819" y="19145"/>
                </a:cubicBezTo>
                <a:cubicBezTo>
                  <a:pt x="3898" y="19209"/>
                  <a:pt x="3919" y="19086"/>
                  <a:pt x="3906" y="18649"/>
                </a:cubicBezTo>
                <a:cubicBezTo>
                  <a:pt x="3894" y="18247"/>
                  <a:pt x="3920" y="18074"/>
                  <a:pt x="3991" y="18090"/>
                </a:cubicBezTo>
                <a:cubicBezTo>
                  <a:pt x="4136" y="18122"/>
                  <a:pt x="4304" y="17492"/>
                  <a:pt x="4269" y="17043"/>
                </a:cubicBezTo>
                <a:cubicBezTo>
                  <a:pt x="4243" y="16697"/>
                  <a:pt x="4255" y="16672"/>
                  <a:pt x="4457" y="16698"/>
                </a:cubicBezTo>
                <a:cubicBezTo>
                  <a:pt x="4774" y="16738"/>
                  <a:pt x="4840" y="16858"/>
                  <a:pt x="4837" y="17390"/>
                </a:cubicBezTo>
                <a:cubicBezTo>
                  <a:pt x="4835" y="17653"/>
                  <a:pt x="4873" y="17924"/>
                  <a:pt x="4921" y="17992"/>
                </a:cubicBezTo>
                <a:cubicBezTo>
                  <a:pt x="4978" y="18075"/>
                  <a:pt x="4975" y="18162"/>
                  <a:pt x="4910" y="18251"/>
                </a:cubicBezTo>
                <a:cubicBezTo>
                  <a:pt x="4857" y="18324"/>
                  <a:pt x="4835" y="18411"/>
                  <a:pt x="4862" y="18442"/>
                </a:cubicBezTo>
                <a:cubicBezTo>
                  <a:pt x="4890" y="18474"/>
                  <a:pt x="4948" y="18822"/>
                  <a:pt x="4991" y="19215"/>
                </a:cubicBezTo>
                <a:cubicBezTo>
                  <a:pt x="5067" y="19897"/>
                  <a:pt x="5060" y="19947"/>
                  <a:pt x="4847" y="20264"/>
                </a:cubicBezTo>
                <a:cubicBezTo>
                  <a:pt x="4652" y="20554"/>
                  <a:pt x="4586" y="20590"/>
                  <a:pt x="4331" y="20543"/>
                </a:cubicBezTo>
                <a:cubicBezTo>
                  <a:pt x="4094" y="20499"/>
                  <a:pt x="4018" y="20529"/>
                  <a:pt x="3937" y="20700"/>
                </a:cubicBezTo>
                <a:cubicBezTo>
                  <a:pt x="3883" y="20816"/>
                  <a:pt x="3794" y="20910"/>
                  <a:pt x="3739" y="20910"/>
                </a:cubicBezTo>
                <a:cubicBezTo>
                  <a:pt x="3586" y="20910"/>
                  <a:pt x="3317" y="21221"/>
                  <a:pt x="3317" y="21400"/>
                </a:cubicBezTo>
                <a:cubicBezTo>
                  <a:pt x="3317" y="21528"/>
                  <a:pt x="3436" y="21564"/>
                  <a:pt x="3931" y="21581"/>
                </a:cubicBezTo>
                <a:cubicBezTo>
                  <a:pt x="4485" y="21600"/>
                  <a:pt x="4567" y="21576"/>
                  <a:pt x="4769" y="21347"/>
                </a:cubicBezTo>
                <a:cubicBezTo>
                  <a:pt x="4907" y="21190"/>
                  <a:pt x="5048" y="21116"/>
                  <a:pt x="5134" y="21153"/>
                </a:cubicBezTo>
                <a:cubicBezTo>
                  <a:pt x="5211" y="21187"/>
                  <a:pt x="5346" y="21142"/>
                  <a:pt x="5433" y="21052"/>
                </a:cubicBezTo>
                <a:cubicBezTo>
                  <a:pt x="5577" y="20904"/>
                  <a:pt x="5606" y="20904"/>
                  <a:pt x="5790" y="21051"/>
                </a:cubicBezTo>
                <a:cubicBezTo>
                  <a:pt x="6142" y="21331"/>
                  <a:pt x="6213" y="21261"/>
                  <a:pt x="6165" y="20686"/>
                </a:cubicBezTo>
                <a:cubicBezTo>
                  <a:pt x="6142" y="20398"/>
                  <a:pt x="6103" y="20067"/>
                  <a:pt x="6081" y="19951"/>
                </a:cubicBezTo>
                <a:cubicBezTo>
                  <a:pt x="6022" y="19635"/>
                  <a:pt x="6278" y="19109"/>
                  <a:pt x="6454" y="19186"/>
                </a:cubicBezTo>
                <a:cubicBezTo>
                  <a:pt x="6560" y="19233"/>
                  <a:pt x="6583" y="19207"/>
                  <a:pt x="6542" y="19085"/>
                </a:cubicBezTo>
                <a:cubicBezTo>
                  <a:pt x="6460" y="18842"/>
                  <a:pt x="6547" y="18823"/>
                  <a:pt x="7269" y="18930"/>
                </a:cubicBezTo>
                <a:cubicBezTo>
                  <a:pt x="7631" y="18983"/>
                  <a:pt x="8223" y="19058"/>
                  <a:pt x="8586" y="19096"/>
                </a:cubicBezTo>
                <a:cubicBezTo>
                  <a:pt x="8948" y="19133"/>
                  <a:pt x="9231" y="19204"/>
                  <a:pt x="9215" y="19253"/>
                </a:cubicBezTo>
                <a:cubicBezTo>
                  <a:pt x="9168" y="19392"/>
                  <a:pt x="9403" y="19513"/>
                  <a:pt x="9515" y="19407"/>
                </a:cubicBezTo>
                <a:cubicBezTo>
                  <a:pt x="9637" y="19292"/>
                  <a:pt x="11027" y="19375"/>
                  <a:pt x="11356" y="19516"/>
                </a:cubicBezTo>
                <a:cubicBezTo>
                  <a:pt x="11549" y="19600"/>
                  <a:pt x="11571" y="19642"/>
                  <a:pt x="11482" y="19764"/>
                </a:cubicBezTo>
                <a:cubicBezTo>
                  <a:pt x="11413" y="19859"/>
                  <a:pt x="11407" y="19913"/>
                  <a:pt x="11467" y="19913"/>
                </a:cubicBezTo>
                <a:cubicBezTo>
                  <a:pt x="11518" y="19913"/>
                  <a:pt x="11586" y="19867"/>
                  <a:pt x="11615" y="19812"/>
                </a:cubicBezTo>
                <a:cubicBezTo>
                  <a:pt x="11690" y="19676"/>
                  <a:pt x="12161" y="19686"/>
                  <a:pt x="12237" y="19826"/>
                </a:cubicBezTo>
                <a:cubicBezTo>
                  <a:pt x="12278" y="19902"/>
                  <a:pt x="12521" y="19922"/>
                  <a:pt x="12980" y="19886"/>
                </a:cubicBezTo>
                <a:cubicBezTo>
                  <a:pt x="13356" y="19857"/>
                  <a:pt x="13697" y="19875"/>
                  <a:pt x="13743" y="19927"/>
                </a:cubicBezTo>
                <a:cubicBezTo>
                  <a:pt x="13792" y="19983"/>
                  <a:pt x="13910" y="19984"/>
                  <a:pt x="14037" y="19930"/>
                </a:cubicBezTo>
                <a:cubicBezTo>
                  <a:pt x="14154" y="19881"/>
                  <a:pt x="14498" y="19863"/>
                  <a:pt x="14804" y="19889"/>
                </a:cubicBezTo>
                <a:cubicBezTo>
                  <a:pt x="15349" y="19936"/>
                  <a:pt x="15360" y="19934"/>
                  <a:pt x="15331" y="19701"/>
                </a:cubicBezTo>
                <a:cubicBezTo>
                  <a:pt x="15302" y="19469"/>
                  <a:pt x="15313" y="19464"/>
                  <a:pt x="15911" y="19496"/>
                </a:cubicBezTo>
                <a:cubicBezTo>
                  <a:pt x="16455" y="19525"/>
                  <a:pt x="16508" y="19512"/>
                  <a:pt x="16406" y="19373"/>
                </a:cubicBezTo>
                <a:cubicBezTo>
                  <a:pt x="16273" y="19190"/>
                  <a:pt x="16232" y="19210"/>
                  <a:pt x="17215" y="18962"/>
                </a:cubicBezTo>
                <a:cubicBezTo>
                  <a:pt x="17876" y="18796"/>
                  <a:pt x="17904" y="18797"/>
                  <a:pt x="18091" y="18978"/>
                </a:cubicBezTo>
                <a:cubicBezTo>
                  <a:pt x="18251" y="19132"/>
                  <a:pt x="18264" y="19135"/>
                  <a:pt x="18166" y="18991"/>
                </a:cubicBezTo>
                <a:cubicBezTo>
                  <a:pt x="18062" y="18839"/>
                  <a:pt x="18074" y="18806"/>
                  <a:pt x="18256" y="18728"/>
                </a:cubicBezTo>
                <a:cubicBezTo>
                  <a:pt x="18370" y="18679"/>
                  <a:pt x="18493" y="18660"/>
                  <a:pt x="18531" y="18685"/>
                </a:cubicBezTo>
                <a:cubicBezTo>
                  <a:pt x="18568" y="18710"/>
                  <a:pt x="18589" y="18671"/>
                  <a:pt x="18576" y="18598"/>
                </a:cubicBezTo>
                <a:cubicBezTo>
                  <a:pt x="18560" y="18511"/>
                  <a:pt x="18663" y="18456"/>
                  <a:pt x="18877" y="18435"/>
                </a:cubicBezTo>
                <a:cubicBezTo>
                  <a:pt x="19175" y="18407"/>
                  <a:pt x="19195" y="18387"/>
                  <a:pt x="19100" y="18213"/>
                </a:cubicBezTo>
                <a:cubicBezTo>
                  <a:pt x="19018" y="18064"/>
                  <a:pt x="19019" y="17995"/>
                  <a:pt x="19103" y="17900"/>
                </a:cubicBezTo>
                <a:cubicBezTo>
                  <a:pt x="19246" y="17738"/>
                  <a:pt x="19239" y="17254"/>
                  <a:pt x="19094" y="17190"/>
                </a:cubicBezTo>
                <a:cubicBezTo>
                  <a:pt x="19005" y="17152"/>
                  <a:pt x="18993" y="16979"/>
                  <a:pt x="19041" y="16455"/>
                </a:cubicBezTo>
                <a:cubicBezTo>
                  <a:pt x="19076" y="16079"/>
                  <a:pt x="19084" y="15736"/>
                  <a:pt x="19061" y="15692"/>
                </a:cubicBezTo>
                <a:cubicBezTo>
                  <a:pt x="19037" y="15648"/>
                  <a:pt x="19046" y="15536"/>
                  <a:pt x="19079" y="15442"/>
                </a:cubicBezTo>
                <a:cubicBezTo>
                  <a:pt x="19111" y="15349"/>
                  <a:pt x="19132" y="14775"/>
                  <a:pt x="19125" y="14166"/>
                </a:cubicBezTo>
                <a:cubicBezTo>
                  <a:pt x="19110" y="12847"/>
                  <a:pt x="19130" y="12815"/>
                  <a:pt x="19949" y="12810"/>
                </a:cubicBezTo>
                <a:cubicBezTo>
                  <a:pt x="20266" y="12808"/>
                  <a:pt x="20505" y="12769"/>
                  <a:pt x="20481" y="12724"/>
                </a:cubicBezTo>
                <a:cubicBezTo>
                  <a:pt x="20456" y="12679"/>
                  <a:pt x="20468" y="12620"/>
                  <a:pt x="20506" y="12592"/>
                </a:cubicBezTo>
                <a:cubicBezTo>
                  <a:pt x="20568" y="12549"/>
                  <a:pt x="20583" y="11363"/>
                  <a:pt x="20523" y="11231"/>
                </a:cubicBezTo>
                <a:cubicBezTo>
                  <a:pt x="20510" y="11203"/>
                  <a:pt x="20495" y="11113"/>
                  <a:pt x="20490" y="11031"/>
                </a:cubicBezTo>
                <a:cubicBezTo>
                  <a:pt x="20483" y="10914"/>
                  <a:pt x="20356" y="10882"/>
                  <a:pt x="19912" y="10882"/>
                </a:cubicBezTo>
                <a:lnTo>
                  <a:pt x="19341" y="10882"/>
                </a:lnTo>
                <a:lnTo>
                  <a:pt x="19341" y="10133"/>
                </a:lnTo>
                <a:cubicBezTo>
                  <a:pt x="19341" y="9721"/>
                  <a:pt x="19309" y="9328"/>
                  <a:pt x="19269" y="9259"/>
                </a:cubicBezTo>
                <a:cubicBezTo>
                  <a:pt x="19177" y="9096"/>
                  <a:pt x="19211" y="8024"/>
                  <a:pt x="19314" y="7872"/>
                </a:cubicBezTo>
                <a:cubicBezTo>
                  <a:pt x="19362" y="7801"/>
                  <a:pt x="19357" y="7731"/>
                  <a:pt x="19301" y="7692"/>
                </a:cubicBezTo>
                <a:cubicBezTo>
                  <a:pt x="19172" y="7602"/>
                  <a:pt x="19186" y="6907"/>
                  <a:pt x="19319" y="6753"/>
                </a:cubicBezTo>
                <a:cubicBezTo>
                  <a:pt x="19407" y="6651"/>
                  <a:pt x="19403" y="6633"/>
                  <a:pt x="19298" y="6659"/>
                </a:cubicBezTo>
                <a:cubicBezTo>
                  <a:pt x="19099" y="6707"/>
                  <a:pt x="19056" y="5666"/>
                  <a:pt x="19253" y="5580"/>
                </a:cubicBezTo>
                <a:cubicBezTo>
                  <a:pt x="19375" y="5526"/>
                  <a:pt x="19370" y="5499"/>
                  <a:pt x="19217" y="5378"/>
                </a:cubicBezTo>
                <a:cubicBezTo>
                  <a:pt x="19120" y="5301"/>
                  <a:pt x="19016" y="5085"/>
                  <a:pt x="18986" y="4899"/>
                </a:cubicBezTo>
                <a:cubicBezTo>
                  <a:pt x="18955" y="4712"/>
                  <a:pt x="18873" y="4535"/>
                  <a:pt x="18805" y="4505"/>
                </a:cubicBezTo>
                <a:cubicBezTo>
                  <a:pt x="18738" y="4476"/>
                  <a:pt x="18682" y="4381"/>
                  <a:pt x="18682" y="4295"/>
                </a:cubicBezTo>
                <a:cubicBezTo>
                  <a:pt x="18682" y="4184"/>
                  <a:pt x="18612" y="4146"/>
                  <a:pt x="18441" y="4167"/>
                </a:cubicBezTo>
                <a:cubicBezTo>
                  <a:pt x="18238" y="4191"/>
                  <a:pt x="18202" y="4159"/>
                  <a:pt x="18211" y="3968"/>
                </a:cubicBezTo>
                <a:cubicBezTo>
                  <a:pt x="18221" y="3752"/>
                  <a:pt x="18194" y="3742"/>
                  <a:pt x="17685" y="3768"/>
                </a:cubicBezTo>
                <a:cubicBezTo>
                  <a:pt x="17258" y="3790"/>
                  <a:pt x="17150" y="3766"/>
                  <a:pt x="17148" y="3647"/>
                </a:cubicBezTo>
                <a:cubicBezTo>
                  <a:pt x="17146" y="3533"/>
                  <a:pt x="17061" y="3506"/>
                  <a:pt x="16795" y="3532"/>
                </a:cubicBezTo>
                <a:cubicBezTo>
                  <a:pt x="16602" y="3551"/>
                  <a:pt x="16066" y="3573"/>
                  <a:pt x="15605" y="3582"/>
                </a:cubicBezTo>
                <a:cubicBezTo>
                  <a:pt x="14821" y="3596"/>
                  <a:pt x="14766" y="3610"/>
                  <a:pt x="14752" y="3806"/>
                </a:cubicBezTo>
                <a:cubicBezTo>
                  <a:pt x="14737" y="4007"/>
                  <a:pt x="14766" y="4014"/>
                  <a:pt x="15546" y="3972"/>
                </a:cubicBezTo>
                <a:cubicBezTo>
                  <a:pt x="17455" y="3868"/>
                  <a:pt x="17839" y="3909"/>
                  <a:pt x="17628" y="4197"/>
                </a:cubicBezTo>
                <a:cubicBezTo>
                  <a:pt x="17569" y="4279"/>
                  <a:pt x="17544" y="4351"/>
                  <a:pt x="17574" y="4358"/>
                </a:cubicBezTo>
                <a:cubicBezTo>
                  <a:pt x="17604" y="4365"/>
                  <a:pt x="17669" y="4382"/>
                  <a:pt x="17717" y="4396"/>
                </a:cubicBezTo>
                <a:cubicBezTo>
                  <a:pt x="17765" y="4410"/>
                  <a:pt x="17888" y="4427"/>
                  <a:pt x="17989" y="4434"/>
                </a:cubicBezTo>
                <a:cubicBezTo>
                  <a:pt x="18090" y="4440"/>
                  <a:pt x="18191" y="4525"/>
                  <a:pt x="18214" y="4623"/>
                </a:cubicBezTo>
                <a:cubicBezTo>
                  <a:pt x="18236" y="4722"/>
                  <a:pt x="18340" y="4809"/>
                  <a:pt x="18445" y="4818"/>
                </a:cubicBezTo>
                <a:cubicBezTo>
                  <a:pt x="18692" y="4839"/>
                  <a:pt x="18879" y="5136"/>
                  <a:pt x="18819" y="5408"/>
                </a:cubicBezTo>
                <a:cubicBezTo>
                  <a:pt x="18789" y="5546"/>
                  <a:pt x="18819" y="5643"/>
                  <a:pt x="18906" y="5680"/>
                </a:cubicBezTo>
                <a:cubicBezTo>
                  <a:pt x="18994" y="5719"/>
                  <a:pt x="19041" y="5871"/>
                  <a:pt x="19043" y="6115"/>
                </a:cubicBezTo>
                <a:cubicBezTo>
                  <a:pt x="19044" y="6322"/>
                  <a:pt x="19063" y="7030"/>
                  <a:pt x="19086" y="7689"/>
                </a:cubicBezTo>
                <a:cubicBezTo>
                  <a:pt x="19135" y="9098"/>
                  <a:pt x="19034" y="10395"/>
                  <a:pt x="18877" y="10359"/>
                </a:cubicBezTo>
                <a:cubicBezTo>
                  <a:pt x="18817" y="10345"/>
                  <a:pt x="18781" y="10423"/>
                  <a:pt x="18793" y="10543"/>
                </a:cubicBezTo>
                <a:cubicBezTo>
                  <a:pt x="18805" y="10659"/>
                  <a:pt x="18755" y="10787"/>
                  <a:pt x="18682" y="10827"/>
                </a:cubicBezTo>
                <a:cubicBezTo>
                  <a:pt x="18610" y="10868"/>
                  <a:pt x="18463" y="10952"/>
                  <a:pt x="18355" y="11015"/>
                </a:cubicBezTo>
                <a:cubicBezTo>
                  <a:pt x="18247" y="11079"/>
                  <a:pt x="18082" y="11132"/>
                  <a:pt x="17989" y="11132"/>
                </a:cubicBezTo>
                <a:cubicBezTo>
                  <a:pt x="17895" y="11132"/>
                  <a:pt x="17803" y="11184"/>
                  <a:pt x="17784" y="11248"/>
                </a:cubicBezTo>
                <a:cubicBezTo>
                  <a:pt x="17766" y="11312"/>
                  <a:pt x="17285" y="11469"/>
                  <a:pt x="16717" y="11597"/>
                </a:cubicBezTo>
                <a:cubicBezTo>
                  <a:pt x="15369" y="11899"/>
                  <a:pt x="15291" y="11858"/>
                  <a:pt x="15343" y="10894"/>
                </a:cubicBezTo>
                <a:cubicBezTo>
                  <a:pt x="15356" y="10661"/>
                  <a:pt x="15329" y="10532"/>
                  <a:pt x="15277" y="10569"/>
                </a:cubicBezTo>
                <a:cubicBezTo>
                  <a:pt x="15075" y="10711"/>
                  <a:pt x="14983" y="10311"/>
                  <a:pt x="14966" y="9201"/>
                </a:cubicBezTo>
                <a:cubicBezTo>
                  <a:pt x="14957" y="8569"/>
                  <a:pt x="14920" y="8020"/>
                  <a:pt x="14884" y="7979"/>
                </a:cubicBezTo>
                <a:cubicBezTo>
                  <a:pt x="14780" y="7861"/>
                  <a:pt x="14809" y="7391"/>
                  <a:pt x="14929" y="7252"/>
                </a:cubicBezTo>
                <a:cubicBezTo>
                  <a:pt x="15017" y="7151"/>
                  <a:pt x="15015" y="7131"/>
                  <a:pt x="14915" y="7157"/>
                </a:cubicBezTo>
                <a:cubicBezTo>
                  <a:pt x="14778" y="7192"/>
                  <a:pt x="14679" y="6819"/>
                  <a:pt x="14605" y="5970"/>
                </a:cubicBezTo>
                <a:cubicBezTo>
                  <a:pt x="14566" y="5527"/>
                  <a:pt x="14506" y="5386"/>
                  <a:pt x="14207" y="5046"/>
                </a:cubicBezTo>
                <a:cubicBezTo>
                  <a:pt x="13992" y="4802"/>
                  <a:pt x="13854" y="4551"/>
                  <a:pt x="13854" y="4406"/>
                </a:cubicBezTo>
                <a:cubicBezTo>
                  <a:pt x="13854" y="4252"/>
                  <a:pt x="13792" y="4151"/>
                  <a:pt x="13678" y="4117"/>
                </a:cubicBezTo>
                <a:cubicBezTo>
                  <a:pt x="13572" y="4085"/>
                  <a:pt x="13497" y="3973"/>
                  <a:pt x="13489" y="3831"/>
                </a:cubicBezTo>
                <a:cubicBezTo>
                  <a:pt x="13468" y="3460"/>
                  <a:pt x="13457" y="3404"/>
                  <a:pt x="13388" y="3279"/>
                </a:cubicBezTo>
                <a:cubicBezTo>
                  <a:pt x="13290" y="3099"/>
                  <a:pt x="13455" y="3038"/>
                  <a:pt x="13840" y="3108"/>
                </a:cubicBezTo>
                <a:lnTo>
                  <a:pt x="14189" y="3171"/>
                </a:lnTo>
                <a:lnTo>
                  <a:pt x="14175" y="2636"/>
                </a:lnTo>
                <a:cubicBezTo>
                  <a:pt x="14166" y="2276"/>
                  <a:pt x="14110" y="2044"/>
                  <a:pt x="14007" y="1926"/>
                </a:cubicBezTo>
                <a:cubicBezTo>
                  <a:pt x="13875" y="1776"/>
                  <a:pt x="13796" y="1320"/>
                  <a:pt x="13848" y="1011"/>
                </a:cubicBezTo>
                <a:cubicBezTo>
                  <a:pt x="13856" y="960"/>
                  <a:pt x="13804" y="974"/>
                  <a:pt x="13731" y="1043"/>
                </a:cubicBezTo>
                <a:cubicBezTo>
                  <a:pt x="13537" y="1227"/>
                  <a:pt x="13424" y="1096"/>
                  <a:pt x="13455" y="722"/>
                </a:cubicBezTo>
                <a:cubicBezTo>
                  <a:pt x="13480" y="410"/>
                  <a:pt x="13466" y="392"/>
                  <a:pt x="13171" y="369"/>
                </a:cubicBezTo>
                <a:cubicBezTo>
                  <a:pt x="12783" y="340"/>
                  <a:pt x="12678" y="271"/>
                  <a:pt x="12789" y="118"/>
                </a:cubicBezTo>
                <a:cubicBezTo>
                  <a:pt x="12853" y="31"/>
                  <a:pt x="12790" y="0"/>
                  <a:pt x="12542" y="0"/>
                </a:cubicBezTo>
                <a:close/>
                <a:moveTo>
                  <a:pt x="18795" y="8874"/>
                </a:moveTo>
                <a:cubicBezTo>
                  <a:pt x="18786" y="8884"/>
                  <a:pt x="18779" y="8918"/>
                  <a:pt x="18777" y="8977"/>
                </a:cubicBezTo>
                <a:cubicBezTo>
                  <a:pt x="18773" y="9082"/>
                  <a:pt x="18794" y="9141"/>
                  <a:pt x="18823" y="9108"/>
                </a:cubicBezTo>
                <a:cubicBezTo>
                  <a:pt x="18853" y="9075"/>
                  <a:pt x="18856" y="8989"/>
                  <a:pt x="18831" y="8917"/>
                </a:cubicBezTo>
                <a:cubicBezTo>
                  <a:pt x="18817" y="8877"/>
                  <a:pt x="18804" y="8863"/>
                  <a:pt x="18795" y="8874"/>
                </a:cubicBezTo>
                <a:close/>
                <a:moveTo>
                  <a:pt x="1375" y="10654"/>
                </a:moveTo>
                <a:cubicBezTo>
                  <a:pt x="1322" y="10655"/>
                  <a:pt x="1298" y="10706"/>
                  <a:pt x="1298" y="10814"/>
                </a:cubicBezTo>
                <a:cubicBezTo>
                  <a:pt x="1298" y="10925"/>
                  <a:pt x="1347" y="11037"/>
                  <a:pt x="1408" y="11065"/>
                </a:cubicBezTo>
                <a:cubicBezTo>
                  <a:pt x="1632" y="11168"/>
                  <a:pt x="1738" y="11126"/>
                  <a:pt x="1738" y="10932"/>
                </a:cubicBezTo>
                <a:cubicBezTo>
                  <a:pt x="1738" y="10822"/>
                  <a:pt x="1701" y="10731"/>
                  <a:pt x="1657" y="10731"/>
                </a:cubicBezTo>
                <a:cubicBezTo>
                  <a:pt x="1612" y="10731"/>
                  <a:pt x="1514" y="10705"/>
                  <a:pt x="1438" y="10672"/>
                </a:cubicBezTo>
                <a:cubicBezTo>
                  <a:pt x="1413" y="10661"/>
                  <a:pt x="1392" y="10654"/>
                  <a:pt x="1375" y="10654"/>
                </a:cubicBezTo>
                <a:close/>
                <a:moveTo>
                  <a:pt x="131" y="14792"/>
                </a:moveTo>
                <a:cubicBezTo>
                  <a:pt x="115" y="14794"/>
                  <a:pt x="98" y="14803"/>
                  <a:pt x="79" y="14816"/>
                </a:cubicBezTo>
                <a:cubicBezTo>
                  <a:pt x="5" y="14868"/>
                  <a:pt x="-20" y="14973"/>
                  <a:pt x="16" y="15079"/>
                </a:cubicBezTo>
                <a:cubicBezTo>
                  <a:pt x="58" y="15204"/>
                  <a:pt x="102" y="15224"/>
                  <a:pt x="167" y="15150"/>
                </a:cubicBezTo>
                <a:cubicBezTo>
                  <a:pt x="289" y="15012"/>
                  <a:pt x="246" y="14776"/>
                  <a:pt x="131" y="14792"/>
                </a:cubicBezTo>
                <a:close/>
                <a:moveTo>
                  <a:pt x="21485" y="20929"/>
                </a:moveTo>
                <a:cubicBezTo>
                  <a:pt x="21433" y="20949"/>
                  <a:pt x="21395" y="20997"/>
                  <a:pt x="21398" y="21037"/>
                </a:cubicBezTo>
                <a:cubicBezTo>
                  <a:pt x="21402" y="21077"/>
                  <a:pt x="21404" y="21181"/>
                  <a:pt x="21404" y="21266"/>
                </a:cubicBezTo>
                <a:cubicBezTo>
                  <a:pt x="21404" y="21352"/>
                  <a:pt x="21445" y="21394"/>
                  <a:pt x="21493" y="21360"/>
                </a:cubicBezTo>
                <a:cubicBezTo>
                  <a:pt x="21552" y="21319"/>
                  <a:pt x="21580" y="21200"/>
                  <a:pt x="21578" y="21097"/>
                </a:cubicBezTo>
                <a:cubicBezTo>
                  <a:pt x="21577" y="20994"/>
                  <a:pt x="21545" y="20907"/>
                  <a:pt x="21485" y="2092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triangle of trust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Neufeld Lab 2021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69" y="3528124"/>
            <a:ext cx="4237463" cy="1878227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60D44588-B45D-5B4B-9D61-2EE35681B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" r="769"/>
          <a:stretch/>
        </p:blipFill>
        <p:spPr>
          <a:xfrm>
            <a:off x="1576723" y="1894752"/>
            <a:ext cx="3129776" cy="282500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13565E-5C8B-F740-B0AB-D999C9D2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7A595-662C-524C-B999-F9A8BD8AF3EF}" type="datetime1">
              <a:rPr lang="en-CA" smtClean="0"/>
              <a:t>2021-04-15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B5DD90-36BE-E745-AA04-880B87CA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Nobody sees the whole elephant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Neufeld Lab 2021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4" r="769"/>
          <a:stretch/>
        </p:blipFill>
        <p:spPr>
          <a:xfrm>
            <a:off x="1555316" y="1894595"/>
            <a:ext cx="3129776" cy="282500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61" y="3213100"/>
            <a:ext cx="4594247" cy="30129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E5537-CEED-1B44-A1C4-2E4037C7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5AFA-A61D-414B-92B8-1AB4854BBBCE}" type="datetime1">
              <a:rPr lang="en-CA" smtClean="0"/>
              <a:t>2021-04-15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1659C9-318B-D14D-9E21-8629D99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Wet lab researcher degrees of freedom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Neufeld Lab 2021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81201" y="1169731"/>
            <a:ext cx="7528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RDF are nearly infinite in the design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rcRect t="-36095" b="-36095"/>
          <a:stretch>
            <a:fillRect/>
          </a:stretch>
        </p:blipFill>
        <p:spPr>
          <a:xfrm>
            <a:off x="1981200" y="1417638"/>
            <a:ext cx="8229600" cy="51948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DCD39-F733-734B-B94C-7A2447BC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B1B05-7727-A941-9543-1226FE5B2A2F}" type="datetime1">
              <a:rPr lang="en-CA" smtClean="0"/>
              <a:t>2021-04-15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93F2A-B7E8-1C47-89C8-737A22AF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Bioinformatic</a:t>
            </a:r>
            <a:r>
              <a:rPr lang="en-US" dirty="0"/>
              <a:t> researcher degrees of freedom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Neufeld Lab 2021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t="-7682" b="-7682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DD7C3-5457-FF48-A7BC-B9262CFC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A5A9A-6D2B-4048-B55A-367A9FF9145E}" type="datetime1">
              <a:rPr lang="en-CA" smtClean="0"/>
              <a:t>2021-04-15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71DDE-2A9A-DD47-A73D-DE8E774E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problem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Neufeld Lab 2021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15000"/>
          </a:blip>
          <a:srcRect t="113" b="-408"/>
          <a:stretch/>
        </p:blipFill>
        <p:spPr>
          <a:xfrm>
            <a:off x="1981200" y="1703813"/>
            <a:ext cx="8229600" cy="4516244"/>
          </a:xfrm>
        </p:spPr>
      </p:pic>
      <p:sp>
        <p:nvSpPr>
          <p:cNvPr id="3" name="TextBox 2"/>
          <p:cNvSpPr txBox="1"/>
          <p:nvPr/>
        </p:nvSpPr>
        <p:spPr>
          <a:xfrm>
            <a:off x="2465659" y="1480634"/>
            <a:ext cx="737343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RDF is a major red flag when evaluating paper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Is it any wonder that different groups can get different answers about the same system?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Is it any wonder that so many datasets are irreproducible?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So much variation, no standard of truth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Perceived need to be first not the need to be correct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B80E5-CCEC-5C4E-B19F-37B720DA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304CB-3957-D84C-BDF8-CC76C3164E16}" type="datetime1">
              <a:rPr lang="en-CA" smtClean="0"/>
              <a:t>2021-04-15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4A6C0-72F7-9244-AD39-72813B5E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3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data come from?</a:t>
            </a:r>
          </a:p>
        </p:txBody>
      </p:sp>
      <p:pic>
        <p:nvPicPr>
          <p:cNvPr id="4" name="Content Placeholder 3" descr="fig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833" b="30506"/>
          <a:stretch/>
        </p:blipFill>
        <p:spPr>
          <a:xfrm>
            <a:off x="1981201" y="1417639"/>
            <a:ext cx="5219959" cy="3740001"/>
          </a:xfrm>
        </p:spPr>
      </p:pic>
      <p:sp>
        <p:nvSpPr>
          <p:cNvPr id="6" name="TextBox 5"/>
          <p:cNvSpPr txBox="1"/>
          <p:nvPr/>
        </p:nvSpPr>
        <p:spPr>
          <a:xfrm>
            <a:off x="6962897" y="1741320"/>
            <a:ext cx="3460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start with random DNA or RNA fragments from environment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take a random sample and make a library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random sample of the library is sequenced and mapped to genomes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generates a table of counts per feature in each sample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Very sparse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Asymmetric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may have 0 values in one group but not the other – these have information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CEF45-5762-674B-B491-2A88B314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4CE3-0EB3-6A47-A00F-57AE4E92AEAC}" type="datetime1">
              <a:rPr lang="en-CA" smtClean="0"/>
              <a:t>2021-04-15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40FB17-0AEA-AC4C-AC06-A6F34AC1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6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makes sausage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/>
          <a:stretch/>
        </p:blipFill>
        <p:spPr>
          <a:xfrm>
            <a:off x="3963394" y="2023417"/>
            <a:ext cx="3835853" cy="333028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91E3-0B7D-604D-864F-FC061940C309}" type="datetime1">
              <a:rPr lang="en-CA" smtClean="0"/>
              <a:t>2021-04-15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Neufeld Lab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D0A97-D584-6A48-8BB8-AFA911EB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869</Words>
  <Application>Microsoft Macintosh PowerPoint</Application>
  <PresentationFormat>Widescreen</PresentationFormat>
  <Paragraphs>193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Neufeld Lab Mtg</vt:lpstr>
      <vt:lpstr>Motivation</vt:lpstr>
      <vt:lpstr>The triangle of trust</vt:lpstr>
      <vt:lpstr>Nobody sees the whole elephant</vt:lpstr>
      <vt:lpstr>Wet lab researcher degrees of freedom</vt:lpstr>
      <vt:lpstr>Bioinformatic researcher degrees of freedom</vt:lpstr>
      <vt:lpstr>We have a problem</vt:lpstr>
      <vt:lpstr>Where does data come from?</vt:lpstr>
      <vt:lpstr>Sequencing makes sausage</vt:lpstr>
      <vt:lpstr>Dispersion v. rAbundance</vt:lpstr>
      <vt:lpstr>Data as counts</vt:lpstr>
      <vt:lpstr>As delivered by sequencing</vt:lpstr>
      <vt:lpstr>Normalization is no help at all</vt:lpstr>
      <vt:lpstr>Log-ratios for CoDa</vt:lpstr>
      <vt:lpstr>Real sequence data are variable</vt:lpstr>
      <vt:lpstr>Think of the 0s!</vt:lpstr>
      <vt:lpstr>And it is worse - count data are multidimensional lattices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3</cp:revision>
  <dcterms:created xsi:type="dcterms:W3CDTF">2021-04-14T17:33:42Z</dcterms:created>
  <dcterms:modified xsi:type="dcterms:W3CDTF">2021-04-15T12:52:24Z</dcterms:modified>
</cp:coreProperties>
</file>